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01" r:id="rId2"/>
    <p:sldId id="293" r:id="rId3"/>
    <p:sldId id="405" r:id="rId4"/>
    <p:sldId id="414" r:id="rId5"/>
    <p:sldId id="272" r:id="rId6"/>
    <p:sldId id="400" r:id="rId7"/>
    <p:sldId id="418" r:id="rId8"/>
    <p:sldId id="413" r:id="rId9"/>
    <p:sldId id="416" r:id="rId10"/>
    <p:sldId id="419" r:id="rId11"/>
    <p:sldId id="417" r:id="rId12"/>
    <p:sldId id="427" r:id="rId13"/>
    <p:sldId id="428" r:id="rId14"/>
    <p:sldId id="423" r:id="rId15"/>
    <p:sldId id="422" r:id="rId16"/>
    <p:sldId id="421" r:id="rId17"/>
    <p:sldId id="412" r:id="rId18"/>
    <p:sldId id="382" r:id="rId19"/>
  </p:sldIdLst>
  <p:sldSz cx="9144000" cy="6858000" type="screen4x3"/>
  <p:notesSz cx="6797675" cy="9926638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CCFF"/>
    <a:srgbClr val="FAC090"/>
    <a:srgbClr val="FFCC66"/>
    <a:srgbClr val="4F81BD"/>
    <a:srgbClr val="FF9933"/>
    <a:srgbClr val="792322"/>
    <a:srgbClr val="FFB03B"/>
    <a:srgbClr val="FF9900"/>
    <a:srgbClr val="FFF80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61" autoAdjust="0"/>
    <p:restoredTop sz="94673" autoAdjust="0"/>
  </p:normalViewPr>
  <p:slideViewPr>
    <p:cSldViewPr>
      <p:cViewPr varScale="1">
        <p:scale>
          <a:sx n="73" d="100"/>
          <a:sy n="73" d="100"/>
        </p:scale>
        <p:origin x="8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327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442FDA4-F43B-4BD4-8DA0-965AFA8C733A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86F847E4-A33A-4414-A62D-E3212564FFE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810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41B6B9-164C-48AA-8202-F0786D7F1C11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Textmasterformat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82A288D-74B7-44E3-B123-2A20033E215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290039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82A288D-74B7-44E3-B123-2A20033E2152}" type="slidenum">
              <a:rPr lang="de-DE" altLang="de-DE" smtClean="0"/>
              <a:pPr>
                <a:defRPr/>
              </a:pPr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0585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12A8ED-7F62-4FA7-BA79-B772A5C166B5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C0EA8-AE44-4B3A-97D0-DFB1B81E3D92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75336227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159180-ABD0-4170-B015-AE4AA5DC33C1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7C7B7E-53CD-49EE-BAD0-BFC209EAAE6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38822282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AEB144-7D1D-44CC-8EA3-47074C6F5B32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E6B7B-C0F9-4282-8C73-A1DF09E42550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0918040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6D012-3C40-41FC-B051-CB74B4D711B2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455A5-1CC2-4244-8A06-0752D53A9894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26316708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58380-9AC3-4B4B-BA90-9B76334FAB04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493C57-F5C3-4C79-8944-1C3B89B0C8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79730015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2AE58-6B7B-4B18-83FA-9DD9262D9860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DE214-0117-43C0-A788-6CC78AC594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52970378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F9B98D-ACA0-4694-A59A-5C4CFE0A552B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0AC7-A014-4987-8317-E64B10856BCC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669953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B799F-4CA6-44E6-8239-2798ED529EF4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A5B0A-39EF-4075-AEEE-284F8A832E97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80621276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DDE2D-5AC2-4658-B8CF-39807ECEAE2F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278AE-6D85-4059-8F5C-B13C800D69C3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73387560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DDA4B7-3AB3-47E9-AAE3-C57E2DED025D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0AD67-32E5-4018-B15D-97019C31D7E8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478782984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55CE17-08C5-43C7-862D-08002E92BD6F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22415E-2A4D-45D0-84B8-ACFC32500F41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97821075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Titelmasterformat durch Klicken bearbeiten</a:t>
            </a:r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Textmasterformat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4852442-D715-4047-B97F-F8471CAF3F78}" type="datetimeFigureOut">
              <a:rPr lang="de-DE"/>
              <a:pPr>
                <a:defRPr/>
              </a:pPr>
              <a:t>03.12.2024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6C952CEB-7552-4560-8635-BA8688E167DA}" type="slidenum">
              <a:rPr lang="de-DE" altLang="de-DE"/>
              <a:pPr>
                <a:defRPr/>
              </a:pPr>
              <a:t>‹Nr.›</a:t>
            </a:fld>
            <a:endParaRPr lang="de-DE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404664"/>
            <a:ext cx="2736304" cy="2885016"/>
          </a:xfrm>
          <a:prstGeom prst="rect">
            <a:avLst/>
          </a:prstGeom>
        </p:spPr>
      </p:pic>
      <p:pic>
        <p:nvPicPr>
          <p:cNvPr id="4" name="Image 3" descr="Une image contenant Graphique, clipart, conception, illustration&#10;&#10;Description générée automatiquement">
            <a:extLst>
              <a:ext uri="{FF2B5EF4-FFF2-40B4-BE49-F238E27FC236}">
                <a16:creationId xmlns:a16="http://schemas.microsoft.com/office/drawing/2014/main" id="{7B745420-6E76-AE8C-47E5-520CDC06DD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404664"/>
            <a:ext cx="2681924" cy="2952328"/>
          </a:xfrm>
          <a:prstGeom prst="rect">
            <a:avLst/>
          </a:prstGeom>
        </p:spPr>
      </p:pic>
      <p:pic>
        <p:nvPicPr>
          <p:cNvPr id="2050" name="Picture 2" descr="Grundschule Ecole Voltaire Berlin">
            <a:extLst>
              <a:ext uri="{FF2B5EF4-FFF2-40B4-BE49-F238E27FC236}">
                <a16:creationId xmlns:a16="http://schemas.microsoft.com/office/drawing/2014/main" id="{3FAE655C-25BA-FC25-E91A-523849498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56992"/>
            <a:ext cx="2681924" cy="1228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Behörde für Schule und Berufsbildung der Freien und Hansestadt Hamburg |  Austausch macht Schule">
            <a:extLst>
              <a:ext uri="{FF2B5EF4-FFF2-40B4-BE49-F238E27FC236}">
                <a16:creationId xmlns:a16="http://schemas.microsoft.com/office/drawing/2014/main" id="{64C362D7-BE48-8308-0A17-04C5D18898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2" r="12988"/>
          <a:stretch/>
        </p:blipFill>
        <p:spPr bwMode="auto">
          <a:xfrm>
            <a:off x="1547664" y="3501008"/>
            <a:ext cx="2736304" cy="99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03B90236-9C1F-D1E6-602C-EA299AA82273}"/>
              </a:ext>
            </a:extLst>
          </p:cNvPr>
          <p:cNvSpPr txBox="1">
            <a:spLocks/>
          </p:cNvSpPr>
          <p:nvPr/>
        </p:nvSpPr>
        <p:spPr>
          <a:xfrm>
            <a:off x="-18256" y="5166320"/>
            <a:ext cx="9180512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de-DE" sz="4000" dirty="0"/>
              <a:t>Réunion </a:t>
            </a:r>
            <a:r>
              <a:rPr lang="de-DE" sz="4000" dirty="0" err="1"/>
              <a:t>d‘information</a:t>
            </a:r>
            <a:endParaRPr lang="de-DE" sz="4000" dirty="0"/>
          </a:p>
          <a:p>
            <a:r>
              <a:rPr lang="de-DE" sz="4000" dirty="0"/>
              <a:t>des </a:t>
            </a:r>
            <a:r>
              <a:rPr lang="de-DE" sz="4000" dirty="0" err="1"/>
              <a:t>parents</a:t>
            </a:r>
            <a:r>
              <a:rPr lang="de-DE" sz="4000" dirty="0"/>
              <a:t> de CM1 – 28 </a:t>
            </a:r>
            <a:r>
              <a:rPr lang="de-DE" sz="4000" dirty="0" err="1"/>
              <a:t>novembre</a:t>
            </a:r>
            <a:endParaRPr lang="de-DE" sz="4000" dirty="0"/>
          </a:p>
        </p:txBody>
      </p:sp>
    </p:spTree>
    <p:extLst>
      <p:ext uri="{BB962C8B-B14F-4D97-AF65-F5344CB8AC3E}">
        <p14:creationId xmlns:p14="http://schemas.microsoft.com/office/powerpoint/2010/main" val="1497996003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97F7CC8-1FE8-35BB-8113-EB77CE675E4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de-DE" sz="3500" dirty="0" err="1"/>
              <a:t>Différences</a:t>
            </a:r>
            <a:r>
              <a:rPr lang="de-DE" sz="3500" dirty="0"/>
              <a:t> CM2 – 5. Klasse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D88C81E-30C6-1963-280C-79A4CB00BBDD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8" name="Grafik 10">
              <a:extLst>
                <a:ext uri="{FF2B5EF4-FFF2-40B4-BE49-F238E27FC236}">
                  <a16:creationId xmlns:a16="http://schemas.microsoft.com/office/drawing/2014/main" id="{83932605-5BF0-4061-CCED-1DE42C385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9" name="Image 8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729411F2-5D63-5C5E-EE58-68AC1EEEB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id="{9E01D045-8981-4B07-96E5-BDE36D21F6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312801"/>
              </p:ext>
            </p:extLst>
          </p:nvPr>
        </p:nvGraphicFramePr>
        <p:xfrm>
          <a:off x="683568" y="1988840"/>
          <a:ext cx="7776865" cy="45561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73595">
                  <a:extLst>
                    <a:ext uri="{9D8B030D-6E8A-4147-A177-3AD203B41FA5}">
                      <a16:colId xmlns:a16="http://schemas.microsoft.com/office/drawing/2014/main" val="360692890"/>
                    </a:ext>
                  </a:extLst>
                </a:gridCol>
                <a:gridCol w="1851635">
                  <a:extLst>
                    <a:ext uri="{9D8B030D-6E8A-4147-A177-3AD203B41FA5}">
                      <a16:colId xmlns:a16="http://schemas.microsoft.com/office/drawing/2014/main" val="1457358584"/>
                    </a:ext>
                  </a:extLst>
                </a:gridCol>
                <a:gridCol w="1851635">
                  <a:extLst>
                    <a:ext uri="{9D8B030D-6E8A-4147-A177-3AD203B41FA5}">
                      <a16:colId xmlns:a16="http://schemas.microsoft.com/office/drawing/2014/main" val="1685948367"/>
                    </a:ext>
                  </a:extLst>
                </a:gridCol>
              </a:tblGrid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b="1" u="none" strike="noStrike" dirty="0">
                          <a:effectLst/>
                        </a:rPr>
                        <a:t> 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effectLst/>
                        </a:rPr>
                        <a:t>CM2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effectLst/>
                        </a:rPr>
                        <a:t>5. Klasse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684351049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Allemand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7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09222753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Anglais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3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7543671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Arts / Théâtre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f/d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095387437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EPS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2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2 f/d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986245908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Français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7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8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95746671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 err="1">
                          <a:effectLst/>
                        </a:rPr>
                        <a:t>Histoire-Géo</a:t>
                      </a:r>
                      <a:r>
                        <a:rPr lang="de-DE" sz="2000" u="none" strike="noStrike" dirty="0">
                          <a:effectLst/>
                        </a:rPr>
                        <a:t> / Sciences /EMC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4 d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853628303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Maths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4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4 d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4250723046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>
                          <a:effectLst/>
                        </a:rPr>
                        <a:t>Musique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>
                          <a:effectLst/>
                        </a:rPr>
                        <a:t>1</a:t>
                      </a:r>
                      <a:endParaRPr lang="de-DE" sz="2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2 d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3129682145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Religionskunde/Ethik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0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u="none" strike="noStrike" dirty="0">
                          <a:effectLst/>
                        </a:rPr>
                        <a:t>1 d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1636973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r>
                        <a:rPr lang="de-DE" sz="2000" u="none" strike="noStrike" dirty="0">
                          <a:effectLst/>
                        </a:rPr>
                        <a:t> EMC / </a:t>
                      </a:r>
                      <a:r>
                        <a:rPr lang="de-DE" sz="2000" u="none" strike="noStrike" dirty="0" err="1">
                          <a:effectLst/>
                        </a:rPr>
                        <a:t>Vie</a:t>
                      </a:r>
                      <a:r>
                        <a:rPr lang="de-DE" sz="2000" u="none" strike="noStrike" dirty="0">
                          <a:effectLst/>
                        </a:rPr>
                        <a:t> de </a:t>
                      </a:r>
                      <a:r>
                        <a:rPr lang="de-DE" sz="2000" u="none" strike="noStrike" dirty="0" err="1">
                          <a:effectLst/>
                        </a:rPr>
                        <a:t>classe</a:t>
                      </a:r>
                      <a:r>
                        <a:rPr lang="de-DE" sz="2000" u="none" strike="noStrike" dirty="0">
                          <a:effectLst/>
                        </a:rPr>
                        <a:t> „Klassenrat“</a:t>
                      </a:r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d</a:t>
                      </a: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294962584"/>
                  </a:ext>
                </a:extLst>
              </a:tr>
              <a:tr h="379679">
                <a:tc>
                  <a:txBody>
                    <a:bodyPr/>
                    <a:lstStyle/>
                    <a:p>
                      <a:pPr algn="l" fontAlgn="b"/>
                      <a:endParaRPr lang="de-DE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effectLst/>
                        </a:rPr>
                        <a:t>30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u="none" strike="noStrike" dirty="0">
                          <a:effectLst/>
                        </a:rPr>
                        <a:t>32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63" marR="4763" marT="4763" marB="0" anchor="b"/>
                </a:tc>
                <a:extLst>
                  <a:ext uri="{0D108BD9-81ED-4DB2-BD59-A6C34878D82A}">
                    <a16:rowId xmlns:a16="http://schemas.microsoft.com/office/drawing/2014/main" val="1757538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9691704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99BE96F-B61F-4B94-A434-DC8C68054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1585772"/>
              </p:ext>
            </p:extLst>
          </p:nvPr>
        </p:nvGraphicFramePr>
        <p:xfrm>
          <a:off x="323528" y="1124744"/>
          <a:ext cx="8445624" cy="554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6269">
                  <a:extLst>
                    <a:ext uri="{9D8B030D-6E8A-4147-A177-3AD203B41FA5}">
                      <a16:colId xmlns:a16="http://schemas.microsoft.com/office/drawing/2014/main" val="1595631428"/>
                    </a:ext>
                  </a:extLst>
                </a:gridCol>
                <a:gridCol w="4379355">
                  <a:extLst>
                    <a:ext uri="{9D8B030D-6E8A-4147-A177-3AD203B41FA5}">
                      <a16:colId xmlns:a16="http://schemas.microsoft.com/office/drawing/2014/main" val="3240839224"/>
                    </a:ext>
                  </a:extLst>
                </a:gridCol>
              </a:tblGrid>
              <a:tr h="31602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 Klasse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1561"/>
                  </a:ext>
                </a:extLst>
              </a:tr>
              <a:tr h="5142593">
                <a:tc>
                  <a:txBody>
                    <a:bodyPr/>
                    <a:lstStyle/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Cursus </a:t>
                      </a:r>
                      <a:r>
                        <a:rPr lang="de-D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scolaire</a:t>
                      </a: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 </a:t>
                      </a:r>
                    </a:p>
                    <a:p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 err="1">
                          <a:latin typeface="Arial"/>
                          <a:cs typeface="Arial"/>
                        </a:rPr>
                        <a:t>Les</a:t>
                      </a:r>
                      <a:r>
                        <a:rPr lang="de-DE" sz="1600" b="1" dirty="0">
                          <a:latin typeface="Arial"/>
                          <a:cs typeface="Arial"/>
                        </a:rPr>
                        <a:t> </a:t>
                      </a:r>
                      <a:r>
                        <a:rPr lang="fr-FR" sz="1600" dirty="0">
                          <a:latin typeface="Arial"/>
                          <a:cs typeface="Arial"/>
                        </a:rPr>
                        <a:t>élèves de la section </a:t>
                      </a:r>
                      <a:r>
                        <a:rPr lang="fr-FR" sz="1600" dirty="0" err="1">
                          <a:latin typeface="Arial"/>
                          <a:cs typeface="Arial"/>
                        </a:rPr>
                        <a:t>fran</a:t>
                      </a:r>
                      <a:r>
                        <a:rPr lang="de-DE" sz="1600" dirty="0">
                          <a:latin typeface="Arial"/>
                          <a:cs typeface="Arial"/>
                        </a:rPr>
                        <a:t>ç</a:t>
                      </a:r>
                      <a:r>
                        <a:rPr lang="fr-FR" sz="1600" dirty="0">
                          <a:latin typeface="Arial"/>
                          <a:cs typeface="Arial"/>
                        </a:rPr>
                        <a:t>aise ont </a:t>
                      </a:r>
                      <a:r>
                        <a:rPr lang="fr-FR" sz="1600" b="0" dirty="0">
                          <a:latin typeface="Arial"/>
                          <a:cs typeface="Arial"/>
                        </a:rPr>
                        <a:t>la</a:t>
                      </a:r>
                      <a:r>
                        <a:rPr lang="fr-FR" sz="1600" b="1" dirty="0">
                          <a:latin typeface="Arial"/>
                          <a:cs typeface="Arial"/>
                        </a:rPr>
                        <a:t> garantie </a:t>
                      </a:r>
                      <a:r>
                        <a:rPr lang="fr-FR" sz="1600" dirty="0">
                          <a:latin typeface="Arial"/>
                          <a:cs typeface="Arial"/>
                        </a:rPr>
                        <a:t>de pouvoir rester au LFA jusqu’à la seconde 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la fin de la 2</a:t>
                      </a:r>
                      <a:r>
                        <a:rPr lang="fr-F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nde,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règles de passage des lycées de Hambourg s'appliquent.</a:t>
                      </a:r>
                      <a:endParaRPr lang="fr-FR" sz="16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aseline="30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Cursus </a:t>
                      </a:r>
                      <a:r>
                        <a:rPr lang="de-DE" sz="1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scolaire</a:t>
                      </a:r>
                      <a:r>
                        <a:rPr lang="de-DE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passage de la classe 6 du Gymnasium à la classe 7 (5</a:t>
                      </a:r>
                      <a:r>
                        <a:rPr lang="fr-F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du Gymnasium est autorisé si </a:t>
                      </a:r>
                      <a:r>
                        <a:rPr lang="fr-FR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résultats 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l'élève le permettent 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moins 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note « suffisant » (10 sur 20) en allemand, mathématiques et 1</a:t>
                      </a:r>
                      <a:r>
                        <a:rPr lang="fr-F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ère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langue étrangère et</a:t>
                      </a:r>
                    </a:p>
                    <a:p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 </a:t>
                      </a:r>
                      <a:r>
                        <a:rPr lang="fr-FR" sz="16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 moins 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 note "suffisant (10 sur 20)" en moyenne dans toutes les autres matières et pas plus de deux matières avec une note inférieure.</a:t>
                      </a:r>
                    </a:p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la fin de la 2</a:t>
                      </a:r>
                      <a:r>
                        <a:rPr lang="fr-FR" sz="1600" baseline="30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nde,</a:t>
                      </a:r>
                      <a:r>
                        <a:rPr lang="fr-FR" sz="16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les règles de passage des lycées de Hambourg s'appliquent.</a:t>
                      </a:r>
                    </a:p>
                    <a:p>
                      <a:endParaRPr lang="fr-FR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86784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E373CB50-0FE3-CB1D-7D53-7D261A501F4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de-DE" sz="3500" dirty="0" err="1"/>
              <a:t>Différences</a:t>
            </a:r>
            <a:r>
              <a:rPr lang="de-DE" sz="3500" dirty="0"/>
              <a:t> CM2 – 5. Klasse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F90F260-E4A1-EFD7-30AA-69F87AEE6099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8" name="Grafik 10">
              <a:extLst>
                <a:ext uri="{FF2B5EF4-FFF2-40B4-BE49-F238E27FC236}">
                  <a16:creationId xmlns:a16="http://schemas.microsoft.com/office/drawing/2014/main" id="{8E0BABDB-81BE-5DE2-B554-FD05CF5D9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9" name="Image 8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C4F15DA9-CC19-71E9-3000-53F6B47AF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48174466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e 6">
            <a:extLst>
              <a:ext uri="{FF2B5EF4-FFF2-40B4-BE49-F238E27FC236}">
                <a16:creationId xmlns:a16="http://schemas.microsoft.com/office/drawing/2014/main" id="{EF90F260-E4A1-EFD7-30AA-69F87AEE6099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8" name="Grafik 10">
              <a:extLst>
                <a:ext uri="{FF2B5EF4-FFF2-40B4-BE49-F238E27FC236}">
                  <a16:creationId xmlns:a16="http://schemas.microsoft.com/office/drawing/2014/main" id="{8E0BABDB-81BE-5DE2-B554-FD05CF5D9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9" name="Image 8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C4F15DA9-CC19-71E9-3000-53F6B47AF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  <p:sp>
        <p:nvSpPr>
          <p:cNvPr id="2" name="Ellipse 1">
            <a:extLst>
              <a:ext uri="{FF2B5EF4-FFF2-40B4-BE49-F238E27FC236}">
                <a16:creationId xmlns:a16="http://schemas.microsoft.com/office/drawing/2014/main" id="{BEAB1A4C-AF15-42F8-8433-CD9D8D52A23F}"/>
              </a:ext>
            </a:extLst>
          </p:cNvPr>
          <p:cNvSpPr/>
          <p:nvPr/>
        </p:nvSpPr>
        <p:spPr>
          <a:xfrm>
            <a:off x="2915816" y="2636912"/>
            <a:ext cx="2664296" cy="15624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Les</a:t>
            </a:r>
            <a:r>
              <a:rPr lang="de-DE" dirty="0"/>
              <a:t> </a:t>
            </a:r>
            <a:r>
              <a:rPr lang="de-DE" dirty="0" err="1"/>
              <a:t>spécificités</a:t>
            </a:r>
            <a:r>
              <a:rPr lang="de-DE" dirty="0"/>
              <a:t> de la 5. Klasse au LFA</a:t>
            </a:r>
          </a:p>
        </p:txBody>
      </p:sp>
      <p:sp>
        <p:nvSpPr>
          <p:cNvPr id="3" name="Rechteck: abgerundete Ecken 2">
            <a:extLst>
              <a:ext uri="{FF2B5EF4-FFF2-40B4-BE49-F238E27FC236}">
                <a16:creationId xmlns:a16="http://schemas.microsoft.com/office/drawing/2014/main" id="{4BA65706-8D39-441B-833F-F3AF422AD3E1}"/>
              </a:ext>
            </a:extLst>
          </p:cNvPr>
          <p:cNvSpPr/>
          <p:nvPr/>
        </p:nvSpPr>
        <p:spPr>
          <a:xfrm>
            <a:off x="5920733" y="2471192"/>
            <a:ext cx="2973487" cy="1728192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dirty="0"/>
              <a:t>Programmes hambourgeois avec adaptation aux programmes </a:t>
            </a:r>
            <a:r>
              <a:rPr lang="fr-FR" dirty="0" err="1"/>
              <a:t>aefe</a:t>
            </a:r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compétences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didactique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pédagogique</a:t>
            </a:r>
            <a:endParaRPr lang="de-DE" dirty="0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FEC9CA65-A832-423B-BE68-B6754D6FE5D2}"/>
              </a:ext>
            </a:extLst>
          </p:cNvPr>
          <p:cNvSpPr/>
          <p:nvPr/>
        </p:nvSpPr>
        <p:spPr>
          <a:xfrm>
            <a:off x="5702157" y="4970177"/>
            <a:ext cx="2664296" cy="13681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Notation transparente et basée sur des critères, mettant l'accent sur la participation des élèves</a:t>
            </a:r>
            <a:endParaRPr lang="de-DE" dirty="0"/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50828D5D-6D5E-4E1F-91A4-D79C0962AB6C}"/>
              </a:ext>
            </a:extLst>
          </p:cNvPr>
          <p:cNvSpPr/>
          <p:nvPr/>
        </p:nvSpPr>
        <p:spPr>
          <a:xfrm>
            <a:off x="518864" y="4725144"/>
            <a:ext cx="4125144" cy="18582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Apprentissage extrascolaire</a:t>
            </a:r>
          </a:p>
          <a:p>
            <a:pPr algn="ctr"/>
            <a:r>
              <a:rPr lang="fr-FR" dirty="0"/>
              <a:t>Compétences sociales (journées de découverte, voyage de découverte)</a:t>
            </a:r>
          </a:p>
          <a:p>
            <a:pPr algn="ctr"/>
            <a:r>
              <a:rPr lang="fr-FR" dirty="0"/>
              <a:t>Excursions</a:t>
            </a:r>
          </a:p>
          <a:p>
            <a:pPr algn="ctr"/>
            <a:r>
              <a:rPr lang="fr-FR" dirty="0"/>
              <a:t>Démocratie en classe : « </a:t>
            </a:r>
            <a:r>
              <a:rPr lang="fr-FR" dirty="0" err="1"/>
              <a:t>Klassenrat</a:t>
            </a:r>
            <a:r>
              <a:rPr lang="fr-FR" dirty="0"/>
              <a:t> »</a:t>
            </a:r>
            <a:endParaRPr lang="de-DE" dirty="0"/>
          </a:p>
        </p:txBody>
      </p:sp>
      <p:sp>
        <p:nvSpPr>
          <p:cNvPr id="10" name="Rechteck: abgerundete Ecken 9">
            <a:extLst>
              <a:ext uri="{FF2B5EF4-FFF2-40B4-BE49-F238E27FC236}">
                <a16:creationId xmlns:a16="http://schemas.microsoft.com/office/drawing/2014/main" id="{2207FE46-C965-417F-A110-1F00F7006118}"/>
              </a:ext>
            </a:extLst>
          </p:cNvPr>
          <p:cNvSpPr/>
          <p:nvPr/>
        </p:nvSpPr>
        <p:spPr>
          <a:xfrm>
            <a:off x="118320" y="2924944"/>
            <a:ext cx="2456875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dirty="0"/>
              <a:t>Préparation aux exigences du Gymnasium: « </a:t>
            </a:r>
            <a:r>
              <a:rPr lang="fr-FR" sz="1400" dirty="0" err="1"/>
              <a:t>Beobachtungsstufe</a:t>
            </a:r>
            <a:r>
              <a:rPr lang="fr-FR" sz="1400" dirty="0"/>
              <a:t> » 5 et 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méthodes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compétences sociales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/>
              <a:t>autonomie</a:t>
            </a:r>
            <a:endParaRPr lang="de-DE" sz="1600" dirty="0"/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98A25FCA-664A-42FC-AA69-23678857842B}"/>
              </a:ext>
            </a:extLst>
          </p:cNvPr>
          <p:cNvSpPr/>
          <p:nvPr/>
        </p:nvSpPr>
        <p:spPr>
          <a:xfrm>
            <a:off x="457200" y="1816719"/>
            <a:ext cx="2325416" cy="6328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err="1"/>
              <a:t>principe</a:t>
            </a:r>
            <a:r>
              <a:rPr lang="de-DE" dirty="0"/>
              <a:t> du </a:t>
            </a:r>
            <a:r>
              <a:rPr lang="de-DE" dirty="0" err="1"/>
              <a:t>professeur</a:t>
            </a:r>
            <a:r>
              <a:rPr lang="de-DE" dirty="0"/>
              <a:t> </a:t>
            </a:r>
            <a:r>
              <a:rPr lang="de-DE" dirty="0" err="1"/>
              <a:t>spécialisé</a:t>
            </a:r>
            <a:endParaRPr lang="de-DE" dirty="0"/>
          </a:p>
        </p:txBody>
      </p: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854F708B-C49D-4BFD-99F7-261628815906}"/>
              </a:ext>
            </a:extLst>
          </p:cNvPr>
          <p:cNvSpPr/>
          <p:nvPr/>
        </p:nvSpPr>
        <p:spPr>
          <a:xfrm>
            <a:off x="3707904" y="836712"/>
            <a:ext cx="2808312" cy="98640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Entrée </a:t>
            </a:r>
            <a:r>
              <a:rPr lang="de-DE" dirty="0" err="1"/>
              <a:t>dans</a:t>
            </a:r>
            <a:r>
              <a:rPr lang="de-DE" dirty="0"/>
              <a:t> </a:t>
            </a:r>
            <a:r>
              <a:rPr lang="de-DE" dirty="0" err="1"/>
              <a:t>l‘aprentissage</a:t>
            </a:r>
            <a:r>
              <a:rPr lang="de-DE" dirty="0"/>
              <a:t> </a:t>
            </a:r>
            <a:r>
              <a:rPr lang="de-DE" dirty="0" err="1"/>
              <a:t>bilingue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965900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042CD8-E0FA-4340-8ECE-1DE5F2F16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L‘apprentissage</a:t>
            </a:r>
            <a:r>
              <a:rPr lang="de-DE" dirty="0"/>
              <a:t> du </a:t>
            </a:r>
            <a:r>
              <a:rPr lang="de-DE" dirty="0" err="1"/>
              <a:t>fran</a:t>
            </a:r>
            <a:r>
              <a:rPr lang="de-DE" dirty="0" err="1">
                <a:latin typeface="Arial"/>
                <a:cs typeface="Arial"/>
              </a:rPr>
              <a:t>ç</a:t>
            </a:r>
            <a:r>
              <a:rPr lang="de-DE" dirty="0" err="1"/>
              <a:t>ais</a:t>
            </a:r>
            <a:br>
              <a:rPr lang="de-DE" dirty="0"/>
            </a:br>
            <a:r>
              <a:rPr lang="de-DE" dirty="0"/>
              <a:t> en 5. Klasse – </a:t>
            </a:r>
            <a:r>
              <a:rPr lang="de-DE" dirty="0" err="1"/>
              <a:t>section</a:t>
            </a:r>
            <a:r>
              <a:rPr lang="de-DE" dirty="0"/>
              <a:t> </a:t>
            </a:r>
            <a:r>
              <a:rPr lang="de-DE" dirty="0" err="1"/>
              <a:t>allemande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A249F4D-A350-43FE-84F1-3215D11082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Le fran</a:t>
            </a:r>
            <a:r>
              <a:rPr lang="fr-FR" sz="2800" dirty="0">
                <a:latin typeface="Arial"/>
                <a:cs typeface="Arial"/>
              </a:rPr>
              <a:t>ç</a:t>
            </a:r>
            <a:r>
              <a:rPr lang="fr-FR" dirty="0"/>
              <a:t>ais est la langue du partenaire</a:t>
            </a:r>
          </a:p>
          <a:p>
            <a:r>
              <a:rPr lang="fr-FR" dirty="0"/>
              <a:t> 8h de fran</a:t>
            </a:r>
            <a:r>
              <a:rPr lang="fr-FR" sz="2800" dirty="0">
                <a:latin typeface="Arial"/>
                <a:cs typeface="Arial"/>
              </a:rPr>
              <a:t>ç</a:t>
            </a:r>
            <a:r>
              <a:rPr lang="fr-FR" dirty="0"/>
              <a:t>ais par semaine</a:t>
            </a:r>
          </a:p>
          <a:p>
            <a:r>
              <a:rPr lang="fr-FR" dirty="0"/>
              <a:t>Apprentissage intensif et individuel en petits groupes  (10 à 13 élèves)</a:t>
            </a:r>
          </a:p>
          <a:p>
            <a:r>
              <a:rPr lang="fr-FR" dirty="0"/>
              <a:t>Élèves débutants et avancés sont séparés au début</a:t>
            </a:r>
          </a:p>
          <a:p>
            <a:r>
              <a:rPr lang="fr-FR" dirty="0"/>
              <a:t>Projets de cours communs et enseignement en binôme</a:t>
            </a:r>
          </a:p>
        </p:txBody>
      </p:sp>
    </p:spTree>
    <p:extLst>
      <p:ext uri="{BB962C8B-B14F-4D97-AF65-F5344CB8AC3E}">
        <p14:creationId xmlns:p14="http://schemas.microsoft.com/office/powerpoint/2010/main" val="2290358819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373CB50-0FE3-CB1D-7D53-7D261A501F4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de-DE" sz="3500" dirty="0"/>
              <a:t>Le CM2 à </a:t>
            </a:r>
            <a:r>
              <a:rPr lang="de-DE" sz="3500" dirty="0" err="1"/>
              <a:t>l‘EFH</a:t>
            </a:r>
            <a:endParaRPr lang="de-DE" sz="35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F90F260-E4A1-EFD7-30AA-69F87AEE6099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8" name="Grafik 10">
              <a:extLst>
                <a:ext uri="{FF2B5EF4-FFF2-40B4-BE49-F238E27FC236}">
                  <a16:creationId xmlns:a16="http://schemas.microsoft.com/office/drawing/2014/main" id="{8E0BABDB-81BE-5DE2-B554-FD05CF5D9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9" name="Image 8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C4F15DA9-CC19-71E9-3000-53F6B47AF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  <p:pic>
        <p:nvPicPr>
          <p:cNvPr id="15" name="Image 14">
            <a:extLst>
              <a:ext uri="{FF2B5EF4-FFF2-40B4-BE49-F238E27FC236}">
                <a16:creationId xmlns:a16="http://schemas.microsoft.com/office/drawing/2014/main" id="{9C088F71-3D8B-FBE2-9D03-50660CBFFD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560" y="1628800"/>
            <a:ext cx="7812360" cy="4278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565419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E373CB50-0FE3-CB1D-7D53-7D261A501F4E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de-DE" sz="3500" dirty="0"/>
              <a:t>Le CM2 à </a:t>
            </a:r>
            <a:r>
              <a:rPr lang="de-DE" sz="3500" dirty="0" err="1"/>
              <a:t>l‘EFH</a:t>
            </a:r>
            <a:endParaRPr lang="de-DE" sz="35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EF90F260-E4A1-EFD7-30AA-69F87AEE6099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8" name="Grafik 10">
              <a:extLst>
                <a:ext uri="{FF2B5EF4-FFF2-40B4-BE49-F238E27FC236}">
                  <a16:creationId xmlns:a16="http://schemas.microsoft.com/office/drawing/2014/main" id="{8E0BABDB-81BE-5DE2-B554-FD05CF5D9A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9" name="Image 8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C4F15DA9-CC19-71E9-3000-53F6B47AF78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  <p:pic>
        <p:nvPicPr>
          <p:cNvPr id="1026" name="Image 1" descr="image">
            <a:extLst>
              <a:ext uri="{FF2B5EF4-FFF2-40B4-BE49-F238E27FC236}">
                <a16:creationId xmlns:a16="http://schemas.microsoft.com/office/drawing/2014/main" id="{1D85816E-E9A8-A960-4BF9-77FF1220578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3" t="13588" r="9858" b="11229"/>
          <a:stretch/>
        </p:blipFill>
        <p:spPr bwMode="auto">
          <a:xfrm>
            <a:off x="539552" y="980728"/>
            <a:ext cx="5616624" cy="2898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3C5B0FA-EFFF-0FE9-EF97-CC1292361AF8}"/>
              </a:ext>
            </a:extLst>
          </p:cNvPr>
          <p:cNvSpPr txBox="1"/>
          <p:nvPr/>
        </p:nvSpPr>
        <p:spPr>
          <a:xfrm>
            <a:off x="539552" y="4095492"/>
            <a:ext cx="7067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L’Allemand et </a:t>
            </a:r>
            <a:r>
              <a:rPr lang="fr-FR" b="1" i="1" dirty="0" err="1"/>
              <a:t>Sachkunde</a:t>
            </a:r>
            <a:r>
              <a:rPr lang="fr-FR" b="1" dirty="0"/>
              <a:t> en CM2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D6422B68-7C78-51C4-A284-6F7159FADACD}"/>
              </a:ext>
            </a:extLst>
          </p:cNvPr>
          <p:cNvSpPr txBox="1"/>
          <p:nvPr/>
        </p:nvSpPr>
        <p:spPr>
          <a:xfrm>
            <a:off x="4390431" y="4337832"/>
            <a:ext cx="4519541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 err="1"/>
              <a:t>Sachkunde</a:t>
            </a:r>
            <a:r>
              <a:rPr lang="fr-FR" sz="1400" b="1" dirty="0"/>
              <a:t> :</a:t>
            </a:r>
          </a:p>
          <a:p>
            <a:r>
              <a:rPr lang="fr-FR" sz="1400" dirty="0"/>
              <a:t>- 2 heures hebdomadaires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00B050"/>
                </a:solidFill>
              </a:rPr>
              <a:t>Géographie : savoir se situer sur la Terre, travail avec l’atlas, les espaces littoraux, les Alpes</a:t>
            </a:r>
          </a:p>
          <a:p>
            <a:endParaRPr lang="fr-FR" sz="1400" dirty="0"/>
          </a:p>
          <a:p>
            <a:r>
              <a:rPr lang="fr-FR" sz="1400" dirty="0"/>
              <a:t>- Programme de 5. </a:t>
            </a:r>
            <a:r>
              <a:rPr lang="fr-FR" sz="1400" dirty="0" err="1"/>
              <a:t>Klasse</a:t>
            </a:r>
            <a:r>
              <a:rPr lang="fr-FR" sz="1400" dirty="0"/>
              <a:t> en Gymnasium</a:t>
            </a:r>
          </a:p>
          <a:p>
            <a:r>
              <a:rPr lang="fr-FR" sz="1400" dirty="0"/>
              <a:t>- 3 devoirs sur table (production d’écrit avec exercices d’orthographe et de grammaire intégrés)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65260B0-A40A-3E44-D487-D832F055198C}"/>
              </a:ext>
            </a:extLst>
          </p:cNvPr>
          <p:cNvSpPr txBox="1"/>
          <p:nvPr/>
        </p:nvSpPr>
        <p:spPr>
          <a:xfrm>
            <a:off x="611560" y="4437404"/>
            <a:ext cx="41201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b="1" dirty="0"/>
              <a:t>Allemand :</a:t>
            </a:r>
          </a:p>
          <a:p>
            <a:r>
              <a:rPr lang="fr-FR" sz="1400" dirty="0"/>
              <a:t>- 5 heures hebdomadaires dont 2 en binôme:</a:t>
            </a:r>
          </a:p>
          <a:p>
            <a:endParaRPr lang="fr-FR" sz="1400" dirty="0"/>
          </a:p>
          <a:p>
            <a:r>
              <a:rPr lang="fr-FR" sz="1400" b="1" dirty="0">
                <a:solidFill>
                  <a:srgbClr val="FF0000"/>
                </a:solidFill>
              </a:rPr>
              <a:t>Production d’écrits, Lecture, Grammaire, Orthographe, participation orale</a:t>
            </a:r>
          </a:p>
          <a:p>
            <a:endParaRPr lang="fr-FR" sz="1400" dirty="0"/>
          </a:p>
          <a:p>
            <a:r>
              <a:rPr lang="fr-FR" sz="1400" dirty="0"/>
              <a:t>- Programme de 5. </a:t>
            </a:r>
            <a:r>
              <a:rPr lang="fr-FR" sz="1400" dirty="0" err="1"/>
              <a:t>Klasse</a:t>
            </a:r>
            <a:r>
              <a:rPr lang="fr-FR" sz="1400" dirty="0"/>
              <a:t> en Gymnasium</a:t>
            </a:r>
          </a:p>
          <a:p>
            <a:r>
              <a:rPr lang="fr-FR" sz="1400" dirty="0"/>
              <a:t>- 3 devoirs sur table (production d’écrit avec exercices d’orthographe et de grammaire intégrés)</a:t>
            </a:r>
          </a:p>
        </p:txBody>
      </p:sp>
    </p:spTree>
    <p:extLst>
      <p:ext uri="{BB962C8B-B14F-4D97-AF65-F5344CB8AC3E}">
        <p14:creationId xmlns:p14="http://schemas.microsoft.com/office/powerpoint/2010/main" val="4257096844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72C759-A77E-A4B1-058F-1F274AFFD9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5557" y="2508476"/>
            <a:ext cx="8372475" cy="3729946"/>
          </a:xfrm>
        </p:spPr>
        <p:txBody>
          <a:bodyPr/>
          <a:lstStyle/>
          <a:p>
            <a:pPr marL="0" indent="0">
              <a:buNone/>
            </a:pPr>
            <a:r>
              <a:rPr lang="en-US" b="1" dirty="0" err="1">
                <a:cs typeface="Calibri"/>
              </a:rPr>
              <a:t>Chaque</a:t>
            </a:r>
            <a:r>
              <a:rPr lang="en-US" b="1" dirty="0">
                <a:cs typeface="Calibri"/>
              </a:rPr>
              <a:t> situation </a:t>
            </a:r>
            <a:r>
              <a:rPr lang="en-US" b="1" dirty="0" err="1">
                <a:cs typeface="Calibri"/>
              </a:rPr>
              <a:t>est</a:t>
            </a:r>
            <a:r>
              <a:rPr lang="en-US" b="1" dirty="0">
                <a:cs typeface="Calibri"/>
              </a:rPr>
              <a:t> unique : le conseil des </a:t>
            </a:r>
            <a:r>
              <a:rPr lang="en-US" b="1" dirty="0" err="1">
                <a:cs typeface="Calibri"/>
              </a:rPr>
              <a:t>professionnels</a:t>
            </a:r>
            <a:r>
              <a:rPr lang="en-US" b="1" dirty="0">
                <a:cs typeface="Calibri"/>
              </a:rPr>
              <a:t> </a:t>
            </a:r>
            <a:r>
              <a:rPr lang="en-US" b="1" dirty="0" err="1">
                <a:cs typeface="Calibri"/>
              </a:rPr>
              <a:t>est</a:t>
            </a:r>
            <a:r>
              <a:rPr lang="en-US" b="1" dirty="0">
                <a:cs typeface="Calibri"/>
              </a:rPr>
              <a:t> indispensable</a:t>
            </a:r>
          </a:p>
          <a:p>
            <a:pPr marL="0" indent="0">
              <a:buNone/>
            </a:pPr>
            <a:endParaRPr lang="en-US" dirty="0">
              <a:cs typeface="Calibri"/>
            </a:endParaRPr>
          </a:p>
          <a:p>
            <a:r>
              <a:rPr lang="en-US" dirty="0" err="1">
                <a:cs typeface="Calibri"/>
              </a:rPr>
              <a:t>L’objectif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latin typeface="+mj-lt"/>
                <a:cs typeface="Calibri"/>
              </a:rPr>
              <a:t>maîtrise</a:t>
            </a:r>
            <a:r>
              <a:rPr lang="en-US" dirty="0">
                <a:cs typeface="Calibri"/>
              </a:rPr>
              <a:t> de la langue </a:t>
            </a:r>
            <a:r>
              <a:rPr lang="en-US" dirty="0" err="1">
                <a:cs typeface="Calibri"/>
              </a:rPr>
              <a:t>écrite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La nature et le </a:t>
            </a:r>
            <a:r>
              <a:rPr lang="en-US" dirty="0" err="1">
                <a:cs typeface="Calibri"/>
              </a:rPr>
              <a:t>rôle</a:t>
            </a:r>
            <a:r>
              <a:rPr lang="en-US" dirty="0">
                <a:cs typeface="Calibri"/>
              </a:rPr>
              <a:t> de </a:t>
            </a:r>
            <a:r>
              <a:rPr lang="en-US" dirty="0" err="1">
                <a:cs typeface="Calibri"/>
              </a:rPr>
              <a:t>l'évaluation</a:t>
            </a: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Les </a:t>
            </a:r>
            <a:r>
              <a:rPr lang="en-US" dirty="0" err="1">
                <a:cs typeface="Calibri"/>
              </a:rPr>
              <a:t>fragilités</a:t>
            </a:r>
            <a:r>
              <a:rPr lang="en-US" dirty="0">
                <a:cs typeface="Calibri"/>
              </a:rPr>
              <a:t> </a:t>
            </a:r>
            <a:r>
              <a:rPr lang="en-US" dirty="0" err="1">
                <a:cs typeface="Calibri"/>
              </a:rPr>
              <a:t>scolaires</a:t>
            </a:r>
            <a:r>
              <a:rPr lang="en-US" dirty="0">
                <a:cs typeface="Calibri"/>
              </a:rPr>
              <a:t> déjà </a:t>
            </a:r>
            <a:r>
              <a:rPr lang="en-US" dirty="0" err="1">
                <a:cs typeface="Calibri"/>
              </a:rPr>
              <a:t>détectées</a:t>
            </a:r>
            <a:endParaRPr lang="en-US" dirty="0">
              <a:cs typeface="Calibri"/>
            </a:endParaRPr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9415754C-D3A3-1FCA-1EC9-D4C3FEDBF95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de-DE" sz="3500" dirty="0" err="1"/>
              <a:t>Quels</a:t>
            </a:r>
            <a:r>
              <a:rPr lang="de-DE" sz="3500" dirty="0"/>
              <a:t> </a:t>
            </a:r>
            <a:r>
              <a:rPr lang="de-DE" sz="3500" dirty="0" err="1"/>
              <a:t>critères</a:t>
            </a:r>
            <a:r>
              <a:rPr lang="de-DE" sz="3500" dirty="0"/>
              <a:t> </a:t>
            </a:r>
            <a:r>
              <a:rPr lang="de-DE" sz="3500" dirty="0" err="1"/>
              <a:t>considérer</a:t>
            </a:r>
            <a:r>
              <a:rPr lang="de-DE" sz="3500" dirty="0"/>
              <a:t> ?</a:t>
            </a:r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1D2D2D0E-D74B-1597-B6C1-15913AF2A71E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7" name="Grafik 10">
              <a:extLst>
                <a:ext uri="{FF2B5EF4-FFF2-40B4-BE49-F238E27FC236}">
                  <a16:creationId xmlns:a16="http://schemas.microsoft.com/office/drawing/2014/main" id="{1E5D7D03-8DA8-45AD-7583-A479F9C43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8" name="Image 7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A4666D38-D67C-3EE4-77A5-587CC6BC48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5961618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F97ABA5-C521-42B9-8C71-B33B94FC05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sz="2000" dirty="0">
                <a:latin typeface="Arial"/>
                <a:cs typeface="Arial"/>
              </a:rPr>
              <a:t>Difficultés scolaires importantes ne permettant pas d‘envisager sereinement un parcours au LFA quelle que soit la section (francophone ou germanophone).</a:t>
            </a: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/>
                <a:cs typeface="Arial"/>
              </a:rPr>
              <a:t>La </a:t>
            </a:r>
            <a:r>
              <a:rPr lang="fr-FR" sz="2000" i="1" dirty="0" err="1">
                <a:latin typeface="Arial"/>
                <a:cs typeface="Arial"/>
              </a:rPr>
              <a:t>Stadtteilschule</a:t>
            </a:r>
            <a:r>
              <a:rPr lang="fr-FR" sz="2000" dirty="0">
                <a:latin typeface="Arial"/>
                <a:cs typeface="Arial"/>
              </a:rPr>
              <a:t> allemande permet à certains élèves de passer le bac allemand (</a:t>
            </a:r>
            <a:r>
              <a:rPr lang="fr-FR" sz="2000" i="1" dirty="0">
                <a:latin typeface="Arial"/>
                <a:cs typeface="Arial"/>
              </a:rPr>
              <a:t>Abitur</a:t>
            </a:r>
            <a:r>
              <a:rPr lang="fr-FR" sz="2000" dirty="0">
                <a:latin typeface="Arial"/>
                <a:cs typeface="Arial"/>
              </a:rPr>
              <a:t>) au bout de 13 ans de scolarité (vs. 12 dans les lycées) = le même bac mais avec 1 an de plus (sélection après la </a:t>
            </a:r>
            <a:r>
              <a:rPr lang="fr-FR" sz="2000" i="1" dirty="0">
                <a:latin typeface="Arial"/>
                <a:cs typeface="Arial"/>
              </a:rPr>
              <a:t>10. </a:t>
            </a:r>
            <a:r>
              <a:rPr lang="fr-FR" sz="2000" i="1" dirty="0" err="1">
                <a:latin typeface="Arial"/>
                <a:cs typeface="Arial"/>
              </a:rPr>
              <a:t>Klasse</a:t>
            </a:r>
            <a:r>
              <a:rPr lang="fr-FR" sz="2000" dirty="0">
                <a:latin typeface="Arial"/>
                <a:cs typeface="Arial"/>
              </a:rPr>
              <a:t>)</a:t>
            </a:r>
          </a:p>
          <a:p>
            <a:endParaRPr lang="fr-FR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2000" dirty="0">
                <a:latin typeface="Arial" panose="020B0604020202020204" pitchFamily="34" charset="0"/>
                <a:cs typeface="Arial" panose="020B0604020202020204" pitchFamily="34" charset="0"/>
              </a:rPr>
              <a:t>Concerne essentiellement les familles ayant un projet de vie en Allemagne à long terme.</a:t>
            </a:r>
            <a:endParaRPr lang="fr-FR" sz="2000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6F7525-EA58-8067-8460-63BA989E5709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de-DE" sz="3500" dirty="0"/>
              <a:t>A </a:t>
            </a:r>
            <a:r>
              <a:rPr lang="de-DE" sz="3500" dirty="0" err="1"/>
              <a:t>qui</a:t>
            </a:r>
            <a:r>
              <a:rPr lang="de-DE" sz="3500" dirty="0"/>
              <a:t> </a:t>
            </a:r>
            <a:r>
              <a:rPr lang="de-DE" sz="3500" dirty="0" err="1"/>
              <a:t>s‘adresse</a:t>
            </a:r>
            <a:r>
              <a:rPr lang="de-DE" sz="3500" dirty="0"/>
              <a:t> la Stadtteilschule ?</a:t>
            </a:r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E5915A5-2F57-3672-D673-971570B18E0B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6" name="Grafik 10">
              <a:extLst>
                <a:ext uri="{FF2B5EF4-FFF2-40B4-BE49-F238E27FC236}">
                  <a16:creationId xmlns:a16="http://schemas.microsoft.com/office/drawing/2014/main" id="{88C40797-7CB6-CC92-051F-D3FE228CA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8" name="Image 7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684DF78F-9428-BE18-5A8E-E784A6A06E0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99619349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6"/>
          <p:cNvSpPr txBox="1">
            <a:spLocks noChangeArrowheads="1"/>
          </p:cNvSpPr>
          <p:nvPr/>
        </p:nvSpPr>
        <p:spPr bwMode="auto">
          <a:xfrm>
            <a:off x="683568" y="1340768"/>
            <a:ext cx="7920880" cy="708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4000" b="1" dirty="0">
                <a:solidFill>
                  <a:schemeClr val="bg1"/>
                </a:solidFill>
              </a:rPr>
              <a:t>Merci </a:t>
            </a:r>
            <a:r>
              <a:rPr lang="de-DE" altLang="de-DE" sz="4000" b="1" dirty="0" err="1">
                <a:solidFill>
                  <a:schemeClr val="bg1"/>
                </a:solidFill>
              </a:rPr>
              <a:t>pour</a:t>
            </a:r>
            <a:r>
              <a:rPr lang="de-DE" altLang="de-DE" sz="4000" b="1" dirty="0">
                <a:solidFill>
                  <a:schemeClr val="bg1"/>
                </a:solidFill>
              </a:rPr>
              <a:t> </a:t>
            </a:r>
            <a:r>
              <a:rPr lang="de-DE" altLang="de-DE" sz="4000" b="1" dirty="0" err="1">
                <a:solidFill>
                  <a:schemeClr val="bg1"/>
                </a:solidFill>
              </a:rPr>
              <a:t>votre</a:t>
            </a:r>
            <a:r>
              <a:rPr lang="de-DE" altLang="de-DE" sz="4000" b="1" dirty="0">
                <a:solidFill>
                  <a:schemeClr val="bg1"/>
                </a:solidFill>
              </a:rPr>
              <a:t> </a:t>
            </a:r>
            <a:r>
              <a:rPr lang="de-DE" altLang="de-DE" sz="4000" b="1" dirty="0" err="1">
                <a:solidFill>
                  <a:schemeClr val="bg1"/>
                </a:solidFill>
              </a:rPr>
              <a:t>attention</a:t>
            </a:r>
            <a:r>
              <a:rPr lang="de-DE" altLang="de-DE" sz="4000" b="1" dirty="0">
                <a:solidFill>
                  <a:schemeClr val="bg1"/>
                </a:solidFill>
              </a:rPr>
              <a:t> !</a:t>
            </a:r>
            <a:endParaRPr lang="de-DE" altLang="de-DE" sz="2800" b="1" dirty="0">
              <a:solidFill>
                <a:schemeClr val="bg1"/>
              </a:solidFill>
            </a:endParaRP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701D6FB0-11A4-53A4-A487-AF427BC99FB5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4" name="Grafik 10">
              <a:extLst>
                <a:ext uri="{FF2B5EF4-FFF2-40B4-BE49-F238E27FC236}">
                  <a16:creationId xmlns:a16="http://schemas.microsoft.com/office/drawing/2014/main" id="{2D99D4E8-8C2C-FF96-763F-20EFD067F0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5" name="Image 4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78CC6743-3B30-17B4-43B6-702236388B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  <p:pic>
        <p:nvPicPr>
          <p:cNvPr id="10" name="Image 9" descr="Une image contenant texte, plein air, arbre, signe&#10;&#10;Description générée automatiquement">
            <a:extLst>
              <a:ext uri="{FF2B5EF4-FFF2-40B4-BE49-F238E27FC236}">
                <a16:creationId xmlns:a16="http://schemas.microsoft.com/office/drawing/2014/main" id="{BDABB314-4CF7-7731-438A-BD17463037E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73" b="11603"/>
          <a:stretch/>
        </p:blipFill>
        <p:spPr>
          <a:xfrm>
            <a:off x="683568" y="2204864"/>
            <a:ext cx="7920880" cy="35206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 Box 6">
            <a:extLst>
              <a:ext uri="{FF2B5EF4-FFF2-40B4-BE49-F238E27FC236}">
                <a16:creationId xmlns:a16="http://schemas.microsoft.com/office/drawing/2014/main" id="{752BD2C1-F635-99C3-2683-F5EBFFD804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710" y="5945793"/>
            <a:ext cx="7920880" cy="55399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de-DE" altLang="de-DE" sz="3000" b="1" dirty="0" err="1">
                <a:solidFill>
                  <a:schemeClr val="bg1"/>
                </a:solidFill>
              </a:rPr>
              <a:t>Journée</a:t>
            </a:r>
            <a:r>
              <a:rPr lang="de-DE" altLang="de-DE" sz="3000" b="1" dirty="0">
                <a:solidFill>
                  <a:schemeClr val="bg1"/>
                </a:solidFill>
              </a:rPr>
              <a:t> </a:t>
            </a:r>
            <a:r>
              <a:rPr lang="de-DE" altLang="de-DE" sz="3000" b="1" dirty="0" err="1">
                <a:solidFill>
                  <a:schemeClr val="bg1"/>
                </a:solidFill>
              </a:rPr>
              <a:t>portes</a:t>
            </a:r>
            <a:r>
              <a:rPr lang="de-DE" altLang="de-DE" sz="3000" b="1" dirty="0">
                <a:solidFill>
                  <a:schemeClr val="bg1"/>
                </a:solidFill>
              </a:rPr>
              <a:t> ouvertes le 11/01 de 10h à 13h</a:t>
            </a:r>
          </a:p>
        </p:txBody>
      </p:sp>
    </p:spTree>
    <p:extLst>
      <p:ext uri="{BB962C8B-B14F-4D97-AF65-F5344CB8AC3E}">
        <p14:creationId xmlns:p14="http://schemas.microsoft.com/office/powerpoint/2010/main" val="1524866586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/>
        </p:nvSpPr>
        <p:spPr>
          <a:xfrm>
            <a:off x="840555" y="1562336"/>
            <a:ext cx="2482926" cy="1892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solidFill>
                  <a:schemeClr val="bg1"/>
                </a:solidFill>
              </a:rPr>
              <a:t>EFH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</a:rPr>
              <a:t>Petite </a:t>
            </a:r>
            <a:r>
              <a:rPr lang="de-DE" sz="1400" b="1" dirty="0" err="1">
                <a:solidFill>
                  <a:schemeClr val="bg1"/>
                </a:solidFill>
              </a:rPr>
              <a:t>section</a:t>
            </a:r>
            <a:r>
              <a:rPr lang="de-DE" sz="1400" b="1" dirty="0">
                <a:solidFill>
                  <a:schemeClr val="bg1"/>
                </a:solidFill>
              </a:rPr>
              <a:t> – CM2</a:t>
            </a:r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E7424BD0-D16A-AEA3-562A-A07265A78998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2" name="Image 1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C3DE7B66-2360-D2CD-CD9B-3BBBC501921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  <p:sp>
        <p:nvSpPr>
          <p:cNvPr id="6" name="Ellipse 5">
            <a:extLst>
              <a:ext uri="{FF2B5EF4-FFF2-40B4-BE49-F238E27FC236}">
                <a16:creationId xmlns:a16="http://schemas.microsoft.com/office/drawing/2014/main" id="{207800C1-938B-F872-84B9-78B0A39BDEFF}"/>
              </a:ext>
            </a:extLst>
          </p:cNvPr>
          <p:cNvSpPr/>
          <p:nvPr/>
        </p:nvSpPr>
        <p:spPr>
          <a:xfrm>
            <a:off x="5940152" y="1544472"/>
            <a:ext cx="2503683" cy="189247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solidFill>
                  <a:schemeClr val="bg1"/>
                </a:solidFill>
              </a:rPr>
              <a:t>LFA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 err="1">
                <a:solidFill>
                  <a:schemeClr val="bg1"/>
                </a:solidFill>
              </a:rPr>
              <a:t>Section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francophone</a:t>
            </a:r>
            <a:endParaRPr lang="de-DE" sz="1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</a:rPr>
              <a:t>6e - Terminale</a:t>
            </a:r>
          </a:p>
        </p:txBody>
      </p:sp>
      <p:sp>
        <p:nvSpPr>
          <p:cNvPr id="9" name="Flèche : droite 8">
            <a:extLst>
              <a:ext uri="{FF2B5EF4-FFF2-40B4-BE49-F238E27FC236}">
                <a16:creationId xmlns:a16="http://schemas.microsoft.com/office/drawing/2014/main" id="{3906A2B8-8191-393D-3B07-C1C0BC36A372}"/>
              </a:ext>
            </a:extLst>
          </p:cNvPr>
          <p:cNvSpPr/>
          <p:nvPr/>
        </p:nvSpPr>
        <p:spPr>
          <a:xfrm>
            <a:off x="3405658" y="2208982"/>
            <a:ext cx="2448275" cy="576064"/>
          </a:xfrm>
          <a:prstGeom prst="rightArrow">
            <a:avLst/>
          </a:prstGeom>
          <a:solidFill>
            <a:srgbClr val="4F81BD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/>
              <a:t>Voie attendue</a:t>
            </a:r>
          </a:p>
        </p:txBody>
      </p:sp>
      <p:sp>
        <p:nvSpPr>
          <p:cNvPr id="12" name="Ellipse 11">
            <a:extLst>
              <a:ext uri="{FF2B5EF4-FFF2-40B4-BE49-F238E27FC236}">
                <a16:creationId xmlns:a16="http://schemas.microsoft.com/office/drawing/2014/main" id="{AA65DDAE-D36C-1FBC-D907-20A236F1F266}"/>
              </a:ext>
            </a:extLst>
          </p:cNvPr>
          <p:cNvSpPr/>
          <p:nvPr/>
        </p:nvSpPr>
        <p:spPr>
          <a:xfrm>
            <a:off x="1763688" y="5225776"/>
            <a:ext cx="2736304" cy="12961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3600" b="1" dirty="0">
                <a:solidFill>
                  <a:schemeClr val="bg1"/>
                </a:solidFill>
              </a:rPr>
              <a:t>LFA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 err="1">
                <a:solidFill>
                  <a:schemeClr val="bg1"/>
                </a:solidFill>
              </a:rPr>
              <a:t>Section</a:t>
            </a:r>
            <a:r>
              <a:rPr lang="de-DE" sz="1400" b="1" dirty="0">
                <a:solidFill>
                  <a:schemeClr val="bg1"/>
                </a:solidFill>
              </a:rPr>
              <a:t> </a:t>
            </a:r>
            <a:r>
              <a:rPr lang="de-DE" sz="1400" b="1" dirty="0" err="1">
                <a:solidFill>
                  <a:schemeClr val="bg1"/>
                </a:solidFill>
              </a:rPr>
              <a:t>germanophone</a:t>
            </a:r>
            <a:endParaRPr lang="de-DE" sz="14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400" b="1" dirty="0">
                <a:solidFill>
                  <a:schemeClr val="bg1"/>
                </a:solidFill>
              </a:rPr>
              <a:t>5. Klasse – 12. Klasse</a:t>
            </a: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2862C896-C8F1-D0A2-46F5-BB87324340F1}"/>
              </a:ext>
            </a:extLst>
          </p:cNvPr>
          <p:cNvSpPr/>
          <p:nvPr/>
        </p:nvSpPr>
        <p:spPr>
          <a:xfrm>
            <a:off x="4572000" y="5229200"/>
            <a:ext cx="3024336" cy="1296144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>
                <a:solidFill>
                  <a:schemeClr val="bg1"/>
                </a:solidFill>
              </a:rPr>
              <a:t>Stadtteilschule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err="1">
                <a:solidFill>
                  <a:schemeClr val="bg1"/>
                </a:solidFill>
              </a:rPr>
              <a:t>ou</a:t>
            </a:r>
            <a:endParaRPr lang="de-DE" sz="2000" b="1" dirty="0">
              <a:solidFill>
                <a:schemeClr val="bg1"/>
              </a:solidFill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000" b="1" dirty="0" err="1">
                <a:solidFill>
                  <a:schemeClr val="bg1"/>
                </a:solidFill>
              </a:rPr>
              <a:t>autre</a:t>
            </a:r>
            <a:r>
              <a:rPr lang="de-DE" sz="2000" b="1" dirty="0">
                <a:solidFill>
                  <a:schemeClr val="bg1"/>
                </a:solidFill>
              </a:rPr>
              <a:t> Gymnasium</a:t>
            </a:r>
          </a:p>
        </p:txBody>
      </p:sp>
      <p:cxnSp>
        <p:nvCxnSpPr>
          <p:cNvPr id="17" name="Connecteur droit avec flèche 16">
            <a:extLst>
              <a:ext uri="{FF2B5EF4-FFF2-40B4-BE49-F238E27FC236}">
                <a16:creationId xmlns:a16="http://schemas.microsoft.com/office/drawing/2014/main" id="{69440951-1004-0C19-77D2-1CBDFC720B84}"/>
              </a:ext>
            </a:extLst>
          </p:cNvPr>
          <p:cNvCxnSpPr>
            <a:cxnSpLocks/>
          </p:cNvCxnSpPr>
          <p:nvPr/>
        </p:nvCxnSpPr>
        <p:spPr>
          <a:xfrm>
            <a:off x="2101217" y="3479968"/>
            <a:ext cx="2507506" cy="669112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0E9B763C-A096-890D-EA76-69C1D68C91AF}"/>
              </a:ext>
            </a:extLst>
          </p:cNvPr>
          <p:cNvSpPr/>
          <p:nvPr/>
        </p:nvSpPr>
        <p:spPr>
          <a:xfrm>
            <a:off x="3816635" y="4195972"/>
            <a:ext cx="1584176" cy="45716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dirty="0"/>
              <a:t>Réorientation possible en fin de CM1</a:t>
            </a:r>
          </a:p>
        </p:txBody>
      </p:sp>
      <p:cxnSp>
        <p:nvCxnSpPr>
          <p:cNvPr id="23" name="Connecteur droit avec flèche 22">
            <a:extLst>
              <a:ext uri="{FF2B5EF4-FFF2-40B4-BE49-F238E27FC236}">
                <a16:creationId xmlns:a16="http://schemas.microsoft.com/office/drawing/2014/main" id="{3D88F2E7-695D-E190-BFAE-9FF1B3E88B00}"/>
              </a:ext>
            </a:extLst>
          </p:cNvPr>
          <p:cNvCxnSpPr>
            <a:cxnSpLocks/>
          </p:cNvCxnSpPr>
          <p:nvPr/>
        </p:nvCxnSpPr>
        <p:spPr>
          <a:xfrm>
            <a:off x="4600180" y="4681457"/>
            <a:ext cx="1339972" cy="544319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cteur droit avec flèche 24">
            <a:extLst>
              <a:ext uri="{FF2B5EF4-FFF2-40B4-BE49-F238E27FC236}">
                <a16:creationId xmlns:a16="http://schemas.microsoft.com/office/drawing/2014/main" id="{FDEF53DA-34FF-C426-3990-8D7775428A4E}"/>
              </a:ext>
            </a:extLst>
          </p:cNvPr>
          <p:cNvCxnSpPr>
            <a:cxnSpLocks/>
          </p:cNvCxnSpPr>
          <p:nvPr/>
        </p:nvCxnSpPr>
        <p:spPr>
          <a:xfrm flipH="1">
            <a:off x="3203848" y="4681457"/>
            <a:ext cx="1404875" cy="475735"/>
          </a:xfrm>
          <a:prstGeom prst="straightConnector1">
            <a:avLst/>
          </a:prstGeom>
          <a:ln w="57150">
            <a:solidFill>
              <a:srgbClr val="00B0F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4AA7A4-4491-4BD8-BC0F-6ABAB672F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de-DE" sz="4000" dirty="0"/>
              <a:t>LFA - </a:t>
            </a:r>
            <a:r>
              <a:rPr lang="de-DE" sz="4000" dirty="0" err="1"/>
              <a:t>une</a:t>
            </a:r>
            <a:r>
              <a:rPr lang="de-DE" sz="4000" dirty="0"/>
              <a:t> </a:t>
            </a:r>
            <a:r>
              <a:rPr lang="de-DE" sz="4000" dirty="0" err="1"/>
              <a:t>école</a:t>
            </a:r>
            <a:r>
              <a:rPr lang="de-DE" sz="4000" dirty="0"/>
              <a:t> - deux </a:t>
            </a:r>
            <a:r>
              <a:rPr lang="de-DE" sz="4000" dirty="0" err="1"/>
              <a:t>sections</a:t>
            </a:r>
            <a:endParaRPr lang="de-DE" sz="4000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99BE96F-B61F-4B94-A434-DC8C68054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49261975"/>
              </p:ext>
            </p:extLst>
          </p:nvPr>
        </p:nvGraphicFramePr>
        <p:xfrm>
          <a:off x="467544" y="1124744"/>
          <a:ext cx="8301608" cy="5512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1608">
                  <a:extLst>
                    <a:ext uri="{9D8B030D-6E8A-4147-A177-3AD203B41FA5}">
                      <a16:colId xmlns:a16="http://schemas.microsoft.com/office/drawing/2014/main" val="1595631428"/>
                    </a:ext>
                  </a:extLst>
                </a:gridCol>
                <a:gridCol w="4230000">
                  <a:extLst>
                    <a:ext uri="{9D8B030D-6E8A-4147-A177-3AD203B41FA5}">
                      <a16:colId xmlns:a16="http://schemas.microsoft.com/office/drawing/2014/main" val="3240839224"/>
                    </a:ext>
                  </a:extLst>
                </a:gridCol>
              </a:tblGrid>
              <a:tr h="254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francophone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germanophone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1561"/>
                  </a:ext>
                </a:extLst>
              </a:tr>
              <a:tr h="5146454">
                <a:tc>
                  <a:txBody>
                    <a:bodyPr/>
                    <a:lstStyle/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Début</a:t>
                      </a:r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LFA </a:t>
                      </a:r>
                      <a:r>
                        <a:rPr lang="de-DE" sz="1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6ème</a:t>
                      </a:r>
                    </a:p>
                    <a:p>
                      <a:endParaRPr lang="de-DE" sz="1800" u="sng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maternelle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Allemand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partenaire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Augmentation des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séquences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partenaire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partir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1ère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50% des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allemand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Début</a:t>
                      </a:r>
                      <a:r>
                        <a:rPr lang="de-DE" sz="18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au LFA </a:t>
                      </a:r>
                      <a:r>
                        <a:rPr lang="de-DE" sz="1800" b="1" u="sng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 5. Klasse</a:t>
                      </a:r>
                      <a:endParaRPr lang="de-DE" sz="18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Allemand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maternelle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partenaire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Augmentation des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séquences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partenaire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chaque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partir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1ère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environ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50% des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cours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en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86784"/>
                  </a:ext>
                </a:extLst>
              </a:tr>
            </a:tbl>
          </a:graphicData>
        </a:graphic>
      </p:graphicFrame>
      <p:grpSp>
        <p:nvGrpSpPr>
          <p:cNvPr id="3" name="Groupe 2">
            <a:extLst>
              <a:ext uri="{FF2B5EF4-FFF2-40B4-BE49-F238E27FC236}">
                <a16:creationId xmlns:a16="http://schemas.microsoft.com/office/drawing/2014/main" id="{2610FF29-F98E-CE92-5C50-BF23D57F3861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6" name="Grafik 10">
              <a:extLst>
                <a:ext uri="{FF2B5EF4-FFF2-40B4-BE49-F238E27FC236}">
                  <a16:creationId xmlns:a16="http://schemas.microsoft.com/office/drawing/2014/main" id="{6EC077A9-F588-D662-4DCA-13BBEBEE135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7" name="Image 6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A499A058-220D-B974-A83D-178047111D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14188140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599BE96F-B61F-4B94-A434-DC8C680542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3656578"/>
              </p:ext>
            </p:extLst>
          </p:nvPr>
        </p:nvGraphicFramePr>
        <p:xfrm>
          <a:off x="251520" y="1124744"/>
          <a:ext cx="8517632" cy="5512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16621">
                  <a:extLst>
                    <a:ext uri="{9D8B030D-6E8A-4147-A177-3AD203B41FA5}">
                      <a16:colId xmlns:a16="http://schemas.microsoft.com/office/drawing/2014/main" val="1595631428"/>
                    </a:ext>
                  </a:extLst>
                </a:gridCol>
                <a:gridCol w="4301011">
                  <a:extLst>
                    <a:ext uri="{9D8B030D-6E8A-4147-A177-3AD203B41FA5}">
                      <a16:colId xmlns:a16="http://schemas.microsoft.com/office/drawing/2014/main" val="3240839224"/>
                    </a:ext>
                  </a:extLst>
                </a:gridCol>
              </a:tblGrid>
              <a:tr h="2541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francophone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Section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germanophone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941561"/>
                  </a:ext>
                </a:extLst>
              </a:tr>
              <a:tr h="5146454">
                <a:tc>
                  <a:txBody>
                    <a:bodyPr/>
                    <a:lstStyle/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50% en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allemand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 Français et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sont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toujours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enseignés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maternelle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L‘Anglais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considéré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matière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rôle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finale du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attendu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l‘examen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 (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maternelle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Allemand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(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partenaire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examens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50% en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L‘allemand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et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maths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sont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toujours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enseignés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maternelle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L‘Anglais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est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considéré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matière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principale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qui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joue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rôle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important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dans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la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finale du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</a:t>
                      </a:r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Niveau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attendu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à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l‘examen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bac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</a:p>
                    <a:p>
                      <a:endParaRPr lang="de-DE" sz="1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Allemand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maternelle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Français (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langue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du </a:t>
                      </a:r>
                      <a:r>
                        <a:rPr lang="de-DE" sz="1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partenaire</a:t>
                      </a:r>
                      <a:r>
                        <a:rPr lang="de-DE" sz="18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186784"/>
                  </a:ext>
                </a:extLst>
              </a:tr>
            </a:tbl>
          </a:graphicData>
        </a:graphic>
      </p:graphicFrame>
      <p:sp>
        <p:nvSpPr>
          <p:cNvPr id="6" name="Titel 1">
            <a:extLst>
              <a:ext uri="{FF2B5EF4-FFF2-40B4-BE49-F238E27FC236}">
                <a16:creationId xmlns:a16="http://schemas.microsoft.com/office/drawing/2014/main" id="{BB4E9501-C38D-E8FF-3F91-A63047F0E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sz="4000" dirty="0"/>
              <a:t>LFA - </a:t>
            </a:r>
            <a:r>
              <a:rPr lang="de-DE" sz="4000" dirty="0" err="1"/>
              <a:t>une</a:t>
            </a:r>
            <a:r>
              <a:rPr lang="de-DE" sz="4000" dirty="0"/>
              <a:t> </a:t>
            </a:r>
            <a:r>
              <a:rPr lang="de-DE" sz="4000" dirty="0" err="1"/>
              <a:t>école</a:t>
            </a:r>
            <a:r>
              <a:rPr lang="de-DE" sz="4000" dirty="0"/>
              <a:t> - deux </a:t>
            </a:r>
            <a:r>
              <a:rPr lang="de-DE" sz="4000" dirty="0" err="1"/>
              <a:t>sections</a:t>
            </a:r>
            <a:endParaRPr lang="de-DE" sz="4000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F83D6E1-FD3F-1F77-97C0-C7E53B0AC9A2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8" name="Grafik 10">
              <a:extLst>
                <a:ext uri="{FF2B5EF4-FFF2-40B4-BE49-F238E27FC236}">
                  <a16:creationId xmlns:a16="http://schemas.microsoft.com/office/drawing/2014/main" id="{6C787A7D-0941-966B-556B-10E80F32D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9" name="Image 8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4D952146-DCC1-A562-F8D0-563C16A571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44136683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rafik 150"/>
          <p:cNvPicPr/>
          <p:nvPr/>
        </p:nvPicPr>
        <p:blipFill>
          <a:blip r:embed="rId2"/>
          <a:stretch/>
        </p:blipFill>
        <p:spPr>
          <a:xfrm>
            <a:off x="402120" y="1670040"/>
            <a:ext cx="8535240" cy="4806360"/>
          </a:xfrm>
          <a:prstGeom prst="rect">
            <a:avLst/>
          </a:prstGeom>
          <a:ln w="0">
            <a:noFill/>
          </a:ln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77AFB5-0306-1FFA-2266-395089CB1B95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de-DE" sz="4000" dirty="0" err="1"/>
              <a:t>Apprentissage</a:t>
            </a:r>
            <a:r>
              <a:rPr lang="de-DE" sz="4000" dirty="0"/>
              <a:t> de la </a:t>
            </a:r>
            <a:r>
              <a:rPr lang="de-DE" sz="4000" dirty="0" err="1"/>
              <a:t>langue</a:t>
            </a:r>
            <a:r>
              <a:rPr lang="de-DE" sz="4000" dirty="0"/>
              <a:t> du </a:t>
            </a:r>
            <a:r>
              <a:rPr lang="de-DE" sz="4000" dirty="0" err="1"/>
              <a:t>partenaire</a:t>
            </a:r>
            <a:r>
              <a:rPr lang="de-DE" sz="4000" dirty="0"/>
              <a:t> au LFA </a:t>
            </a:r>
          </a:p>
        </p:txBody>
      </p:sp>
      <p:grpSp>
        <p:nvGrpSpPr>
          <p:cNvPr id="3" name="Groupe 2">
            <a:extLst>
              <a:ext uri="{FF2B5EF4-FFF2-40B4-BE49-F238E27FC236}">
                <a16:creationId xmlns:a16="http://schemas.microsoft.com/office/drawing/2014/main" id="{F8C06323-C825-C7E2-1207-1DA872F58435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4" name="Grafik 10">
              <a:extLst>
                <a:ext uri="{FF2B5EF4-FFF2-40B4-BE49-F238E27FC236}">
                  <a16:creationId xmlns:a16="http://schemas.microsoft.com/office/drawing/2014/main" id="{515BBF80-01A2-FE3A-F7EF-BD8AD5A418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5" name="Image 4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3FD68192-AA84-93C6-564C-76549DA39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Inhaltsplatzhalter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4062179"/>
              </p:ext>
            </p:extLst>
          </p:nvPr>
        </p:nvGraphicFramePr>
        <p:xfrm>
          <a:off x="395536" y="116632"/>
          <a:ext cx="8352928" cy="6624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813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23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18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18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18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618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618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28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900">
                          <a:effectLst/>
                        </a:rPr>
                        <a:t>LFA – grille horaire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Kl.5 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6e 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5e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4e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3e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2nde 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Langue de filière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5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5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Langue partenaire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8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7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7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Anglais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3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4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Options obligatoires: Latin, Espagnol ou Technologie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8939">
                <a:tc gridSpan="7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 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 err="1">
                          <a:effectLst/>
                        </a:rPr>
                        <a:t>Mathématiques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highlight>
                            <a:srgbClr val="00FF00"/>
                          </a:highlight>
                        </a:rPr>
                        <a:t>4</a:t>
                      </a:r>
                      <a:endParaRPr lang="de-DE" sz="8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5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5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5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SVT / Biologie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Chimie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Physique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2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Nature/Technique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de-DE" sz="8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8939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Géographie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de-DE" sz="8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1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Histoire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92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Politique-Société-Économie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Religion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1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1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3926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Religion / Philosophie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851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Arts plastiques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 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Musique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de-DE" sz="80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5890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>
                          <a:effectLst/>
                        </a:rPr>
                        <a:t>Options obligatoires: Théâtre, Musique ou Arts plastiques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800" dirty="0">
                          <a:effectLst/>
                          <a:highlight>
                            <a:srgbClr val="00FF00"/>
                          </a:highlight>
                        </a:rPr>
                        <a:t> 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21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EPS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2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2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208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Vie de classe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1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 1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 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4274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Heures totales/semaine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32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  <a:highlight>
                            <a:srgbClr val="00FF00"/>
                          </a:highlight>
                        </a:rPr>
                        <a:t>33</a:t>
                      </a:r>
                      <a:endParaRPr lang="de-DE" sz="800" dirty="0">
                        <a:effectLst/>
                        <a:highlight>
                          <a:srgbClr val="00FF00"/>
                        </a:highlight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33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35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>
                          <a:effectLst/>
                        </a:rPr>
                        <a:t>35</a:t>
                      </a:r>
                      <a:endParaRPr lang="de-DE" sz="80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800" dirty="0">
                          <a:effectLst/>
                        </a:rPr>
                        <a:t>35</a:t>
                      </a:r>
                      <a:endParaRPr lang="de-DE" sz="800" dirty="0">
                        <a:effectLst/>
                        <a:latin typeface="Calibri" panose="020F0502020204030204" pitchFamily="34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33239" marR="33239" marT="0" marB="0" anchor="ctr"/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-1242635" y="0"/>
            <a:ext cx="107094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642087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1">
            <a:extLst>
              <a:ext uri="{FF2B5EF4-FFF2-40B4-BE49-F238E27FC236}">
                <a16:creationId xmlns:a16="http://schemas.microsoft.com/office/drawing/2014/main" id="{7A30AEC1-40EC-0E8A-25BC-8DFC68501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algn="l"/>
            <a:r>
              <a:rPr lang="de-DE" sz="4000" dirty="0" err="1"/>
              <a:t>Différences</a:t>
            </a:r>
            <a:r>
              <a:rPr lang="de-DE" sz="4000" dirty="0"/>
              <a:t> CM2 / 5. Klasse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D5A210DD-7D94-A23B-D41F-65F70B5DE70F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12" name="Grafik 10">
              <a:extLst>
                <a:ext uri="{FF2B5EF4-FFF2-40B4-BE49-F238E27FC236}">
                  <a16:creationId xmlns:a16="http://schemas.microsoft.com/office/drawing/2014/main" id="{4034B327-6670-712E-0752-9FFF06294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13" name="Image 12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F6EDCA0E-0861-A9B4-605D-6115A7421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76E11C89-C3F8-11DA-6DA2-9F4454CB57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3302933"/>
              </p:ext>
            </p:extLst>
          </p:nvPr>
        </p:nvGraphicFramePr>
        <p:xfrm>
          <a:off x="539552" y="1503680"/>
          <a:ext cx="8280921" cy="323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506950661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600001323"/>
                    </a:ext>
                  </a:extLst>
                </a:gridCol>
                <a:gridCol w="3456385">
                  <a:extLst>
                    <a:ext uri="{9D8B030D-6E8A-4147-A177-3AD203B41FA5}">
                      <a16:colId xmlns:a16="http://schemas.microsoft.com/office/drawing/2014/main" val="17232623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CM2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5. </a:t>
                      </a:r>
                      <a:r>
                        <a:rPr lang="fr-FR" dirty="0" err="1"/>
                        <a:t>Klasse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65704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Horaires des cours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8h – 13h15</a:t>
                      </a:r>
                    </a:p>
                    <a:p>
                      <a:pPr algn="ctr"/>
                      <a:r>
                        <a:rPr lang="fr-FR" sz="1400" dirty="0"/>
                        <a:t>(1x 13h00)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8h20 – 14h15</a:t>
                      </a:r>
                    </a:p>
                    <a:p>
                      <a:pPr algn="ctr"/>
                      <a:r>
                        <a:rPr lang="fr-FR" sz="1400" dirty="0"/>
                        <a:t>(1x 16h00 ou 2x 15h15)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49922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Programmes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Éducation nationale (cycle 3)</a:t>
                      </a:r>
                    </a:p>
                    <a:p>
                      <a:pPr algn="ctr"/>
                      <a:r>
                        <a:rPr lang="fr-FR" dirty="0"/>
                        <a:t>+ adaptations hambourgeoises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Programmes hambourgeois du Gymnasium + adaptations LFA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6662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Statut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École privée</a:t>
                      </a:r>
                    </a:p>
                    <a:p>
                      <a:pPr algn="ctr"/>
                      <a:r>
                        <a:rPr lang="fr-FR" sz="1200" dirty="0"/>
                        <a:t>Les frais de scolarité couvrent les sorties, l’iPad de l’élève, les manuels et les fichiers.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École publique</a:t>
                      </a:r>
                    </a:p>
                    <a:p>
                      <a:pPr algn="ctr"/>
                      <a:r>
                        <a:rPr lang="fr-FR" sz="1200" dirty="0"/>
                        <a:t>Pas de frais de scolarité.</a:t>
                      </a:r>
                    </a:p>
                    <a:p>
                      <a:pPr algn="ctr"/>
                      <a:r>
                        <a:rPr lang="fr-FR" sz="1200" dirty="0"/>
                        <a:t>Activités payantes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509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/>
                        <a:t>Séquences de classe par semaine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/>
                        <a:t>32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85995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3705747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8125872-2F1B-4F82-B615-3015CAA284DA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1484313"/>
            <a:ext cx="7772400" cy="1512887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br>
              <a:rPr lang="de-DE" altLang="de-DE" sz="6600"/>
            </a:br>
            <a:endParaRPr lang="de-DE" altLang="de-DE" sz="6600"/>
          </a:p>
        </p:txBody>
      </p:sp>
      <p:sp>
        <p:nvSpPr>
          <p:cNvPr id="4" name="Text Box 22">
            <a:extLst>
              <a:ext uri="{FF2B5EF4-FFF2-40B4-BE49-F238E27FC236}">
                <a16:creationId xmlns:a16="http://schemas.microsoft.com/office/drawing/2014/main" id="{DDCD046F-2CAA-4A41-9BCD-04DADBE436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2276475"/>
            <a:ext cx="64087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ill Sans MT" pitchFamily="34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Gill Sans MT" pitchFamily="34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de-DE" altLang="de-DE" sz="2400"/>
          </a:p>
        </p:txBody>
      </p:sp>
      <p:sp>
        <p:nvSpPr>
          <p:cNvPr id="5" name="Rectangle 982">
            <a:extLst>
              <a:ext uri="{FF2B5EF4-FFF2-40B4-BE49-F238E27FC236}">
                <a16:creationId xmlns:a16="http://schemas.microsoft.com/office/drawing/2014/main" id="{5D051316-EBC4-455B-9873-A85EE19648E9}"/>
              </a:ext>
            </a:extLst>
          </p:cNvPr>
          <p:cNvSpPr txBox="1">
            <a:spLocks noChangeArrowheads="1"/>
          </p:cNvSpPr>
          <p:nvPr/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3" eaLnBrk="1" hangingPunct="1"/>
            <a:endParaRPr lang="de-DE" altLang="de-DE" sz="2400"/>
          </a:p>
          <a:p>
            <a:pPr lvl="2" eaLnBrk="1" hangingPunct="1"/>
            <a:endParaRPr lang="de-DE" altLang="de-DE"/>
          </a:p>
        </p:txBody>
      </p:sp>
      <p:sp>
        <p:nvSpPr>
          <p:cNvPr id="6" name="Rectangle 1016">
            <a:extLst>
              <a:ext uri="{FF2B5EF4-FFF2-40B4-BE49-F238E27FC236}">
                <a16:creationId xmlns:a16="http://schemas.microsoft.com/office/drawing/2014/main" id="{291A54A3-5103-4CE1-945D-6683C30828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676400"/>
            <a:ext cx="66294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Gill Sans MT" pitchFamily="34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Gill Sans MT" pitchFamily="34" charset="0"/>
              </a:defRPr>
            </a:lvl2pPr>
            <a:lvl3pPr eaLnBrk="0" hangingPunct="0">
              <a:defRPr sz="1200">
                <a:solidFill>
                  <a:schemeClr val="tx1"/>
                </a:solidFill>
                <a:latin typeface="Gill Sans MT" pitchFamily="34" charset="0"/>
              </a:defRPr>
            </a:lvl3pPr>
            <a:lvl4pPr eaLnBrk="0" hangingPunct="0">
              <a:defRPr sz="1200">
                <a:solidFill>
                  <a:schemeClr val="tx1"/>
                </a:solidFill>
                <a:latin typeface="Gill Sans MT" pitchFamily="34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Gill Sans MT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 MT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br>
              <a:rPr lang="de-DE" altLang="de-DE" sz="6600" dirty="0">
                <a:solidFill>
                  <a:schemeClr val="tx2"/>
                </a:solidFill>
              </a:rPr>
            </a:br>
            <a:endParaRPr lang="de-DE" altLang="de-DE" sz="6600" dirty="0">
              <a:solidFill>
                <a:schemeClr val="tx2"/>
              </a:solidFill>
            </a:endParaRPr>
          </a:p>
          <a:p>
            <a:pPr lvl="3" eaLnBrk="1" hangingPunct="1">
              <a:spcBef>
                <a:spcPct val="50000"/>
              </a:spcBef>
            </a:pPr>
            <a:endParaRPr lang="de-DE" altLang="de-DE" sz="2400" dirty="0"/>
          </a:p>
          <a:p>
            <a:pPr lvl="2" eaLnBrk="1" hangingPunct="1">
              <a:spcBef>
                <a:spcPct val="50000"/>
              </a:spcBef>
            </a:pPr>
            <a:endParaRPr lang="de-DE" altLang="de-DE" sz="2400" dirty="0"/>
          </a:p>
        </p:txBody>
      </p:sp>
      <p:graphicFrame>
        <p:nvGraphicFramePr>
          <p:cNvPr id="7" name="Group 668">
            <a:extLst>
              <a:ext uri="{FF2B5EF4-FFF2-40B4-BE49-F238E27FC236}">
                <a16:creationId xmlns:a16="http://schemas.microsoft.com/office/drawing/2014/main" id="{7D185BC0-D3C2-47FE-AB45-7C9CA37DB6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1503591"/>
              </p:ext>
            </p:extLst>
          </p:nvPr>
        </p:nvGraphicFramePr>
        <p:xfrm>
          <a:off x="611560" y="1481582"/>
          <a:ext cx="8136905" cy="4997032"/>
        </p:xfrm>
        <a:graphic>
          <a:graphicData uri="http://schemas.openxmlformats.org/drawingml/2006/table">
            <a:tbl>
              <a:tblPr/>
              <a:tblGrid>
                <a:gridCol w="5728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03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31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27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09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7351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7351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810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Mo</a:t>
                      </a: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Di</a:t>
                      </a: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Mi</a:t>
                      </a: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Do</a:t>
                      </a: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Fr</a:t>
                      </a: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144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1. / 2.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 08:20 -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09:55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Deutsch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Mathe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Französisch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Kunst 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Englisch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40000"/>
                        <a:lumOff val="60000"/>
                        <a:alpha val="7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0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20 Minuten Pause</a:t>
                      </a: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144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3. / 4.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10:15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11:50 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Französisch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Sport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Deutsch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Mathe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Französisch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0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50 Minuten Essenspause</a:t>
                      </a: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5530">
                <a:tc rowSpan="2"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5. / 6.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12:40 –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14:15</a:t>
                      </a: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Musik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Französisch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Natur und Technik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Deutsch/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Theater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78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Geographie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7680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marT="45709" marB="45709" anchor="ctr" horzOverflow="overflow"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libri" pitchFamily="34" charset="0"/>
                        </a:rPr>
                        <a:t>Klassenrat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520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 Minuten Pause</a:t>
                      </a: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rgbClr val="CC990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9859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7.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14:25 –15:10</a:t>
                      </a:r>
                    </a:p>
                  </a:txBody>
                  <a:tcPr marL="91447" marR="91447" marT="45709" marB="4570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Religion</a:t>
                      </a: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marL="91447" marR="91447" marT="45709" marB="45709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Calibri" pitchFamily="34" charset="0"/>
                      </a:endParaRPr>
                    </a:p>
                  </a:txBody>
                  <a:tcPr marL="91447" marR="91447"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  <a:latin typeface="Calibri" pitchFamily="34" charset="0"/>
                        </a:rPr>
                        <a:t>Englisch</a:t>
                      </a:r>
                    </a:p>
                  </a:txBody>
                  <a:tcPr marL="91447" marR="91447" marT="45709" marB="45709" anchor="ctr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Calibri" pitchFamily="34" charset="0"/>
                      </a:endParaRPr>
                    </a:p>
                  </a:txBody>
                  <a:tcPr marL="91447" marR="91447" marT="45709" marB="45709" horzOverflow="overflow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8" name="Titel 1">
            <a:extLst>
              <a:ext uri="{FF2B5EF4-FFF2-40B4-BE49-F238E27FC236}">
                <a16:creationId xmlns:a16="http://schemas.microsoft.com/office/drawing/2014/main" id="{063F289C-8186-A05A-AF78-E17045DFE21C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de-DE" sz="3500" dirty="0" err="1"/>
              <a:t>Emploi</a:t>
            </a:r>
            <a:r>
              <a:rPr lang="de-DE" sz="3500" dirty="0"/>
              <a:t> du </a:t>
            </a:r>
            <a:r>
              <a:rPr lang="de-DE" sz="3500" dirty="0" err="1"/>
              <a:t>temps</a:t>
            </a:r>
            <a:r>
              <a:rPr lang="de-DE" sz="3500" dirty="0"/>
              <a:t> </a:t>
            </a:r>
            <a:r>
              <a:rPr lang="de-DE" sz="3500" dirty="0" err="1"/>
              <a:t>d‘une</a:t>
            </a:r>
            <a:r>
              <a:rPr lang="de-DE" sz="3500" dirty="0"/>
              <a:t> 5. Klasse</a:t>
            </a:r>
          </a:p>
        </p:txBody>
      </p:sp>
      <p:grpSp>
        <p:nvGrpSpPr>
          <p:cNvPr id="10" name="Groupe 9">
            <a:extLst>
              <a:ext uri="{FF2B5EF4-FFF2-40B4-BE49-F238E27FC236}">
                <a16:creationId xmlns:a16="http://schemas.microsoft.com/office/drawing/2014/main" id="{2A5C01EE-BDB5-EA0E-9F2A-466501EEE200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11" name="Grafik 10">
              <a:extLst>
                <a:ext uri="{FF2B5EF4-FFF2-40B4-BE49-F238E27FC236}">
                  <a16:creationId xmlns:a16="http://schemas.microsoft.com/office/drawing/2014/main" id="{928B489C-6575-F22A-1961-58C4A5B757D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12" name="Image 11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30D24EDF-6F3C-EA7F-EDE4-8D5CB026FFA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96067088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>
            <a:extLst>
              <a:ext uri="{FF2B5EF4-FFF2-40B4-BE49-F238E27FC236}">
                <a16:creationId xmlns:a16="http://schemas.microsoft.com/office/drawing/2014/main" id="{A97F7CC8-1FE8-35BB-8113-EB77CE675E4A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de-DE" sz="3500" dirty="0" err="1"/>
              <a:t>Emploi</a:t>
            </a:r>
            <a:r>
              <a:rPr lang="de-DE" sz="3500" dirty="0"/>
              <a:t> du </a:t>
            </a:r>
            <a:r>
              <a:rPr lang="de-DE" sz="3500" dirty="0" err="1"/>
              <a:t>temps</a:t>
            </a:r>
            <a:r>
              <a:rPr lang="de-DE" sz="3500" dirty="0"/>
              <a:t> </a:t>
            </a:r>
            <a:r>
              <a:rPr lang="de-DE" sz="3500" dirty="0" err="1"/>
              <a:t>d‘un</a:t>
            </a:r>
            <a:r>
              <a:rPr lang="de-DE" sz="3500" dirty="0"/>
              <a:t> CM2</a:t>
            </a:r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D88C81E-30C6-1963-280C-79A4CB00BBDD}"/>
              </a:ext>
            </a:extLst>
          </p:cNvPr>
          <p:cNvGrpSpPr/>
          <p:nvPr/>
        </p:nvGrpSpPr>
        <p:grpSpPr>
          <a:xfrm>
            <a:off x="6948264" y="188640"/>
            <a:ext cx="1961709" cy="879301"/>
            <a:chOff x="6948264" y="188640"/>
            <a:chExt cx="1961709" cy="879301"/>
          </a:xfrm>
        </p:grpSpPr>
        <p:pic>
          <p:nvPicPr>
            <p:cNvPr id="8" name="Grafik 10">
              <a:extLst>
                <a:ext uri="{FF2B5EF4-FFF2-40B4-BE49-F238E27FC236}">
                  <a16:creationId xmlns:a16="http://schemas.microsoft.com/office/drawing/2014/main" id="{83932605-5BF0-4061-CCED-1DE42C3856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8264" y="188640"/>
              <a:ext cx="1141412" cy="879301"/>
            </a:xfrm>
            <a:prstGeom prst="rect">
              <a:avLst/>
            </a:prstGeom>
          </p:spPr>
        </p:pic>
        <p:pic>
          <p:nvPicPr>
            <p:cNvPr id="9" name="Image 8" descr="Une image contenant Graphique, clipart, conception, illustration&#10;&#10;Description générée automatiquement">
              <a:extLst>
                <a:ext uri="{FF2B5EF4-FFF2-40B4-BE49-F238E27FC236}">
                  <a16:creationId xmlns:a16="http://schemas.microsoft.com/office/drawing/2014/main" id="{729411F2-5D63-5C5E-EE58-68AC1EEEB2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11207" y="188640"/>
              <a:ext cx="798766" cy="879301"/>
            </a:xfrm>
            <a:prstGeom prst="rect">
              <a:avLst/>
            </a:prstGeom>
          </p:spPr>
        </p:pic>
      </p:grpSp>
      <p:pic>
        <p:nvPicPr>
          <p:cNvPr id="13" name="Image 12">
            <a:extLst>
              <a:ext uri="{FF2B5EF4-FFF2-40B4-BE49-F238E27FC236}">
                <a16:creationId xmlns:a16="http://schemas.microsoft.com/office/drawing/2014/main" id="{7086BD0A-057B-62AB-1D1A-20345BD3678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552" y="1772816"/>
            <a:ext cx="8258196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260576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1246</Words>
  <Application>Microsoft Office PowerPoint</Application>
  <PresentationFormat>Bildschirmpräsentation (4:3)</PresentationFormat>
  <Paragraphs>402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4" baseType="lpstr">
      <vt:lpstr>SimSun</vt:lpstr>
      <vt:lpstr>Arial</vt:lpstr>
      <vt:lpstr>Calibri</vt:lpstr>
      <vt:lpstr>Gill Sans MT</vt:lpstr>
      <vt:lpstr>Times New Roman</vt:lpstr>
      <vt:lpstr>Larissa</vt:lpstr>
      <vt:lpstr>PowerPoint-Präsentation</vt:lpstr>
      <vt:lpstr>PowerPoint-Präsentation</vt:lpstr>
      <vt:lpstr>LFA - une école - deux sections</vt:lpstr>
      <vt:lpstr>LFA - une école - deux sections</vt:lpstr>
      <vt:lpstr>PowerPoint-Präsentation</vt:lpstr>
      <vt:lpstr>PowerPoint-Präsentation</vt:lpstr>
      <vt:lpstr>Différences CM2 / 5. Klasse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L‘apprentissage du français  en 5. Klasse – section allemande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Anke</dc:creator>
  <cp:lastModifiedBy>Morin, Anne-Claire</cp:lastModifiedBy>
  <cp:revision>749</cp:revision>
  <cp:lastPrinted>2023-11-17T09:56:29Z</cp:lastPrinted>
  <dcterms:created xsi:type="dcterms:W3CDTF">2013-11-04T17:09:20Z</dcterms:created>
  <dcterms:modified xsi:type="dcterms:W3CDTF">2024-12-03T10:22:28Z</dcterms:modified>
</cp:coreProperties>
</file>